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64" r:id="rId2"/>
    <p:sldId id="285" r:id="rId3"/>
    <p:sldId id="305" r:id="rId4"/>
    <p:sldId id="286" r:id="rId5"/>
    <p:sldId id="284" r:id="rId6"/>
    <p:sldId id="287" r:id="rId7"/>
    <p:sldId id="297" r:id="rId8"/>
    <p:sldId id="288" r:id="rId9"/>
    <p:sldId id="298" r:id="rId10"/>
    <p:sldId id="289" r:id="rId11"/>
    <p:sldId id="302" r:id="rId12"/>
    <p:sldId id="304" r:id="rId13"/>
    <p:sldId id="303" r:id="rId14"/>
    <p:sldId id="299" r:id="rId15"/>
    <p:sldId id="296" r:id="rId16"/>
    <p:sldId id="290" r:id="rId17"/>
    <p:sldId id="292" r:id="rId18"/>
    <p:sldId id="294" r:id="rId19"/>
    <p:sldId id="293" r:id="rId20"/>
    <p:sldId id="295" r:id="rId21"/>
    <p:sldId id="300" r:id="rId22"/>
    <p:sldId id="301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4"/>
    <p:restoredTop sz="75412" autoAdjust="0"/>
  </p:normalViewPr>
  <p:slideViewPr>
    <p:cSldViewPr>
      <p:cViewPr>
        <p:scale>
          <a:sx n="140" d="100"/>
          <a:sy n="140" d="100"/>
        </p:scale>
        <p:origin x="136" y="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6" d="100"/>
          <a:sy n="96" d="100"/>
        </p:scale>
        <p:origin x="3432" y="16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46BC05-CC9C-3145-94C9-0356FD22003E}" type="doc">
      <dgm:prSet loTypeId="urn:microsoft.com/office/officeart/2005/8/layout/process2" loCatId="" qsTypeId="urn:microsoft.com/office/officeart/2005/8/quickstyle/simple1" qsCatId="simple" csTypeId="urn:microsoft.com/office/officeart/2005/8/colors/accent1_2" csCatId="accent1" phldr="1"/>
      <dgm:spPr/>
    </dgm:pt>
    <dgm:pt modelId="{E934185D-1658-9640-8B4A-A5346D6457A4}">
      <dgm:prSet phldrT="[Text]"/>
      <dgm:spPr/>
      <dgm:t>
        <a:bodyPr/>
        <a:lstStyle/>
        <a:p>
          <a:r>
            <a:rPr lang="en-US" dirty="0"/>
            <a:t>Sales Data Not in Monthly Payment Format</a:t>
          </a:r>
        </a:p>
      </dgm:t>
    </dgm:pt>
    <dgm:pt modelId="{36FF27EC-DDEB-F549-BCE1-90371413DEA6}" type="parTrans" cxnId="{4150693C-A57F-1E4D-A893-ECCADA453029}">
      <dgm:prSet/>
      <dgm:spPr/>
      <dgm:t>
        <a:bodyPr/>
        <a:lstStyle/>
        <a:p>
          <a:endParaRPr lang="en-US"/>
        </a:p>
      </dgm:t>
    </dgm:pt>
    <dgm:pt modelId="{00949B5C-B187-9144-96E3-887C2E6EBEF7}" type="sibTrans" cxnId="{4150693C-A57F-1E4D-A893-ECCADA453029}">
      <dgm:prSet/>
      <dgm:spPr/>
      <dgm:t>
        <a:bodyPr/>
        <a:lstStyle/>
        <a:p>
          <a:endParaRPr lang="en-US"/>
        </a:p>
      </dgm:t>
    </dgm:pt>
    <dgm:pt modelId="{F9A6C39C-4A5F-DE4F-A0A6-E5C30C9F9068}">
      <dgm:prSet phldrT="[Text]"/>
      <dgm:spPr/>
      <dgm:t>
        <a:bodyPr/>
        <a:lstStyle/>
        <a:p>
          <a:r>
            <a:rPr lang="en-US" dirty="0"/>
            <a:t>Created a function to convert to monthly payment</a:t>
          </a:r>
        </a:p>
      </dgm:t>
    </dgm:pt>
    <dgm:pt modelId="{38B7B7A4-1088-4442-B471-88A727C27E4E}" type="parTrans" cxnId="{9CCC6F07-5E4F-5544-8AFB-052DA3AF31B7}">
      <dgm:prSet/>
      <dgm:spPr/>
      <dgm:t>
        <a:bodyPr/>
        <a:lstStyle/>
        <a:p>
          <a:endParaRPr lang="en-US"/>
        </a:p>
      </dgm:t>
    </dgm:pt>
    <dgm:pt modelId="{F04C968A-DAD2-B043-BE83-F27F80E06BEA}" type="sibTrans" cxnId="{9CCC6F07-5E4F-5544-8AFB-052DA3AF31B7}">
      <dgm:prSet/>
      <dgm:spPr/>
      <dgm:t>
        <a:bodyPr/>
        <a:lstStyle/>
        <a:p>
          <a:endParaRPr lang="en-US"/>
        </a:p>
      </dgm:t>
    </dgm:pt>
    <dgm:pt modelId="{FAE85499-1E08-4B4A-AA1B-66CE42A142AB}">
      <dgm:prSet phldrT="[Text]"/>
      <dgm:spPr/>
      <dgm:t>
        <a:bodyPr/>
        <a:lstStyle/>
        <a:p>
          <a:r>
            <a:rPr lang="en-US" dirty="0"/>
            <a:t>Applied the function to each cell</a:t>
          </a:r>
        </a:p>
      </dgm:t>
    </dgm:pt>
    <dgm:pt modelId="{E06902E2-8DAF-C246-AFAE-758A25F94434}" type="parTrans" cxnId="{7FB14F67-9BF6-0240-864B-B1CA0F6F8BC9}">
      <dgm:prSet/>
      <dgm:spPr/>
      <dgm:t>
        <a:bodyPr/>
        <a:lstStyle/>
        <a:p>
          <a:endParaRPr lang="en-US"/>
        </a:p>
      </dgm:t>
    </dgm:pt>
    <dgm:pt modelId="{F8924D2A-A680-0D40-AC39-553223E31B0A}" type="sibTrans" cxnId="{7FB14F67-9BF6-0240-864B-B1CA0F6F8BC9}">
      <dgm:prSet/>
      <dgm:spPr/>
      <dgm:t>
        <a:bodyPr/>
        <a:lstStyle/>
        <a:p>
          <a:endParaRPr lang="en-US"/>
        </a:p>
      </dgm:t>
    </dgm:pt>
    <dgm:pt modelId="{6B0544CA-9A9E-854D-921B-E5911B85D7AC}" type="pres">
      <dgm:prSet presAssocID="{D446BC05-CC9C-3145-94C9-0356FD22003E}" presName="linearFlow" presStyleCnt="0">
        <dgm:presLayoutVars>
          <dgm:resizeHandles val="exact"/>
        </dgm:presLayoutVars>
      </dgm:prSet>
      <dgm:spPr/>
    </dgm:pt>
    <dgm:pt modelId="{05460F78-E9F6-8342-8FA2-EB23D4B0A32A}" type="pres">
      <dgm:prSet presAssocID="{E934185D-1658-9640-8B4A-A5346D6457A4}" presName="node" presStyleLbl="node1" presStyleIdx="0" presStyleCnt="3">
        <dgm:presLayoutVars>
          <dgm:bulletEnabled val="1"/>
        </dgm:presLayoutVars>
      </dgm:prSet>
      <dgm:spPr/>
    </dgm:pt>
    <dgm:pt modelId="{0B70B18E-0C46-C44E-B4F3-79F0F0EE218A}" type="pres">
      <dgm:prSet presAssocID="{00949B5C-B187-9144-96E3-887C2E6EBEF7}" presName="sibTrans" presStyleLbl="sibTrans2D1" presStyleIdx="0" presStyleCnt="2"/>
      <dgm:spPr/>
    </dgm:pt>
    <dgm:pt modelId="{7402F83C-711F-C94D-A115-15A9B477E069}" type="pres">
      <dgm:prSet presAssocID="{00949B5C-B187-9144-96E3-887C2E6EBEF7}" presName="connectorText" presStyleLbl="sibTrans2D1" presStyleIdx="0" presStyleCnt="2"/>
      <dgm:spPr/>
    </dgm:pt>
    <dgm:pt modelId="{031206AD-506B-A54E-ACC5-4FF16745D7CD}" type="pres">
      <dgm:prSet presAssocID="{F9A6C39C-4A5F-DE4F-A0A6-E5C30C9F9068}" presName="node" presStyleLbl="node1" presStyleIdx="1" presStyleCnt="3">
        <dgm:presLayoutVars>
          <dgm:bulletEnabled val="1"/>
        </dgm:presLayoutVars>
      </dgm:prSet>
      <dgm:spPr/>
    </dgm:pt>
    <dgm:pt modelId="{DED6D66E-7BD4-8641-A75F-2FEA00E41983}" type="pres">
      <dgm:prSet presAssocID="{F04C968A-DAD2-B043-BE83-F27F80E06BEA}" presName="sibTrans" presStyleLbl="sibTrans2D1" presStyleIdx="1" presStyleCnt="2"/>
      <dgm:spPr/>
    </dgm:pt>
    <dgm:pt modelId="{D1ED8494-9418-C849-8E2B-B2347726221A}" type="pres">
      <dgm:prSet presAssocID="{F04C968A-DAD2-B043-BE83-F27F80E06BEA}" presName="connectorText" presStyleLbl="sibTrans2D1" presStyleIdx="1" presStyleCnt="2"/>
      <dgm:spPr/>
    </dgm:pt>
    <dgm:pt modelId="{A2FF9C26-7D7F-2849-8F09-9FFA04CF8957}" type="pres">
      <dgm:prSet presAssocID="{FAE85499-1E08-4B4A-AA1B-66CE42A142AB}" presName="node" presStyleLbl="node1" presStyleIdx="2" presStyleCnt="3">
        <dgm:presLayoutVars>
          <dgm:bulletEnabled val="1"/>
        </dgm:presLayoutVars>
      </dgm:prSet>
      <dgm:spPr/>
    </dgm:pt>
  </dgm:ptLst>
  <dgm:cxnLst>
    <dgm:cxn modelId="{9CCC6F07-5E4F-5544-8AFB-052DA3AF31B7}" srcId="{D446BC05-CC9C-3145-94C9-0356FD22003E}" destId="{F9A6C39C-4A5F-DE4F-A0A6-E5C30C9F9068}" srcOrd="1" destOrd="0" parTransId="{38B7B7A4-1088-4442-B471-88A727C27E4E}" sibTransId="{F04C968A-DAD2-B043-BE83-F27F80E06BEA}"/>
    <dgm:cxn modelId="{28E7F00F-54D2-734B-9993-4E62AD202262}" type="presOf" srcId="{F04C968A-DAD2-B043-BE83-F27F80E06BEA}" destId="{D1ED8494-9418-C849-8E2B-B2347726221A}" srcOrd="1" destOrd="0" presId="urn:microsoft.com/office/officeart/2005/8/layout/process2"/>
    <dgm:cxn modelId="{12909D18-39CE-7242-829B-6FE345D3F31F}" type="presOf" srcId="{E934185D-1658-9640-8B4A-A5346D6457A4}" destId="{05460F78-E9F6-8342-8FA2-EB23D4B0A32A}" srcOrd="0" destOrd="0" presId="urn:microsoft.com/office/officeart/2005/8/layout/process2"/>
    <dgm:cxn modelId="{4150693C-A57F-1E4D-A893-ECCADA453029}" srcId="{D446BC05-CC9C-3145-94C9-0356FD22003E}" destId="{E934185D-1658-9640-8B4A-A5346D6457A4}" srcOrd="0" destOrd="0" parTransId="{36FF27EC-DDEB-F549-BCE1-90371413DEA6}" sibTransId="{00949B5C-B187-9144-96E3-887C2E6EBEF7}"/>
    <dgm:cxn modelId="{03B2654A-E77A-8F41-A75B-D6DEC53E7551}" type="presOf" srcId="{00949B5C-B187-9144-96E3-887C2E6EBEF7}" destId="{7402F83C-711F-C94D-A115-15A9B477E069}" srcOrd="1" destOrd="0" presId="urn:microsoft.com/office/officeart/2005/8/layout/process2"/>
    <dgm:cxn modelId="{63F68F4A-F6D8-BB43-A8CC-F6EEB347DE77}" type="presOf" srcId="{D446BC05-CC9C-3145-94C9-0356FD22003E}" destId="{6B0544CA-9A9E-854D-921B-E5911B85D7AC}" srcOrd="0" destOrd="0" presId="urn:microsoft.com/office/officeart/2005/8/layout/process2"/>
    <dgm:cxn modelId="{D055814C-7D05-FB40-8046-752474730ACA}" type="presOf" srcId="{F04C968A-DAD2-B043-BE83-F27F80E06BEA}" destId="{DED6D66E-7BD4-8641-A75F-2FEA00E41983}" srcOrd="0" destOrd="0" presId="urn:microsoft.com/office/officeart/2005/8/layout/process2"/>
    <dgm:cxn modelId="{7FB14F67-9BF6-0240-864B-B1CA0F6F8BC9}" srcId="{D446BC05-CC9C-3145-94C9-0356FD22003E}" destId="{FAE85499-1E08-4B4A-AA1B-66CE42A142AB}" srcOrd="2" destOrd="0" parTransId="{E06902E2-8DAF-C246-AFAE-758A25F94434}" sibTransId="{F8924D2A-A680-0D40-AC39-553223E31B0A}"/>
    <dgm:cxn modelId="{909F6F75-97A0-874F-99A4-0F0F12E9C768}" type="presOf" srcId="{00949B5C-B187-9144-96E3-887C2E6EBEF7}" destId="{0B70B18E-0C46-C44E-B4F3-79F0F0EE218A}" srcOrd="0" destOrd="0" presId="urn:microsoft.com/office/officeart/2005/8/layout/process2"/>
    <dgm:cxn modelId="{57809A7A-68E8-794A-B399-BE2EDAE9BD8D}" type="presOf" srcId="{F9A6C39C-4A5F-DE4F-A0A6-E5C30C9F9068}" destId="{031206AD-506B-A54E-ACC5-4FF16745D7CD}" srcOrd="0" destOrd="0" presId="urn:microsoft.com/office/officeart/2005/8/layout/process2"/>
    <dgm:cxn modelId="{E9A3EDF8-B2CA-F641-BC91-5B8B2402C0DE}" type="presOf" srcId="{FAE85499-1E08-4B4A-AA1B-66CE42A142AB}" destId="{A2FF9C26-7D7F-2849-8F09-9FFA04CF8957}" srcOrd="0" destOrd="0" presId="urn:microsoft.com/office/officeart/2005/8/layout/process2"/>
    <dgm:cxn modelId="{0D224284-F7D6-4F4E-8C45-98441C62FA48}" type="presParOf" srcId="{6B0544CA-9A9E-854D-921B-E5911B85D7AC}" destId="{05460F78-E9F6-8342-8FA2-EB23D4B0A32A}" srcOrd="0" destOrd="0" presId="urn:microsoft.com/office/officeart/2005/8/layout/process2"/>
    <dgm:cxn modelId="{D76606A8-4112-9447-8C6D-95CAF76DD578}" type="presParOf" srcId="{6B0544CA-9A9E-854D-921B-E5911B85D7AC}" destId="{0B70B18E-0C46-C44E-B4F3-79F0F0EE218A}" srcOrd="1" destOrd="0" presId="urn:microsoft.com/office/officeart/2005/8/layout/process2"/>
    <dgm:cxn modelId="{E7581901-5A18-A94B-A256-758C24C42ED6}" type="presParOf" srcId="{0B70B18E-0C46-C44E-B4F3-79F0F0EE218A}" destId="{7402F83C-711F-C94D-A115-15A9B477E069}" srcOrd="0" destOrd="0" presId="urn:microsoft.com/office/officeart/2005/8/layout/process2"/>
    <dgm:cxn modelId="{10A7B493-3804-274A-887F-AC699E433C9A}" type="presParOf" srcId="{6B0544CA-9A9E-854D-921B-E5911B85D7AC}" destId="{031206AD-506B-A54E-ACC5-4FF16745D7CD}" srcOrd="2" destOrd="0" presId="urn:microsoft.com/office/officeart/2005/8/layout/process2"/>
    <dgm:cxn modelId="{CC5E97C1-0021-EE47-894A-2459898174B1}" type="presParOf" srcId="{6B0544CA-9A9E-854D-921B-E5911B85D7AC}" destId="{DED6D66E-7BD4-8641-A75F-2FEA00E41983}" srcOrd="3" destOrd="0" presId="urn:microsoft.com/office/officeart/2005/8/layout/process2"/>
    <dgm:cxn modelId="{D618CB3E-5D78-B14C-8622-627862765FBB}" type="presParOf" srcId="{DED6D66E-7BD4-8641-A75F-2FEA00E41983}" destId="{D1ED8494-9418-C849-8E2B-B2347726221A}" srcOrd="0" destOrd="0" presId="urn:microsoft.com/office/officeart/2005/8/layout/process2"/>
    <dgm:cxn modelId="{E844A462-41FF-5440-A72C-B2A12C225DD6}" type="presParOf" srcId="{6B0544CA-9A9E-854D-921B-E5911B85D7AC}" destId="{A2FF9C26-7D7F-2849-8F09-9FFA04CF8957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460F78-E9F6-8342-8FA2-EB23D4B0A32A}">
      <dsp:nvSpPr>
        <dsp:cNvPr id="0" name=""/>
        <dsp:cNvSpPr/>
      </dsp:nvSpPr>
      <dsp:spPr>
        <a:xfrm>
          <a:off x="337853" y="0"/>
          <a:ext cx="2469882" cy="13721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Sales Data Not in Monthly Payment Format</a:t>
          </a:r>
        </a:p>
      </dsp:txBody>
      <dsp:txXfrm>
        <a:off x="378042" y="40189"/>
        <a:ext cx="2389504" cy="1291778"/>
      </dsp:txXfrm>
    </dsp:sp>
    <dsp:sp modelId="{0B70B18E-0C46-C44E-B4F3-79F0F0EE218A}">
      <dsp:nvSpPr>
        <dsp:cNvPr id="0" name=""/>
        <dsp:cNvSpPr/>
      </dsp:nvSpPr>
      <dsp:spPr>
        <a:xfrm rot="5400000">
          <a:off x="1315515" y="1406460"/>
          <a:ext cx="514558" cy="6174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-5400000">
        <a:off x="1387554" y="1457916"/>
        <a:ext cx="370482" cy="360191"/>
      </dsp:txXfrm>
    </dsp:sp>
    <dsp:sp modelId="{031206AD-506B-A54E-ACC5-4FF16745D7CD}">
      <dsp:nvSpPr>
        <dsp:cNvPr id="0" name=""/>
        <dsp:cNvSpPr/>
      </dsp:nvSpPr>
      <dsp:spPr>
        <a:xfrm>
          <a:off x="337853" y="2058235"/>
          <a:ext cx="2469882" cy="13721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Created a function to convert to monthly payment</a:t>
          </a:r>
        </a:p>
      </dsp:txBody>
      <dsp:txXfrm>
        <a:off x="378042" y="2098424"/>
        <a:ext cx="2389504" cy="1291778"/>
      </dsp:txXfrm>
    </dsp:sp>
    <dsp:sp modelId="{DED6D66E-7BD4-8641-A75F-2FEA00E41983}">
      <dsp:nvSpPr>
        <dsp:cNvPr id="0" name=""/>
        <dsp:cNvSpPr/>
      </dsp:nvSpPr>
      <dsp:spPr>
        <a:xfrm rot="5400000">
          <a:off x="1315515" y="3464696"/>
          <a:ext cx="514558" cy="6174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-5400000">
        <a:off x="1387554" y="3516152"/>
        <a:ext cx="370482" cy="360191"/>
      </dsp:txXfrm>
    </dsp:sp>
    <dsp:sp modelId="{A2FF9C26-7D7F-2849-8F09-9FFA04CF8957}">
      <dsp:nvSpPr>
        <dsp:cNvPr id="0" name=""/>
        <dsp:cNvSpPr/>
      </dsp:nvSpPr>
      <dsp:spPr>
        <a:xfrm>
          <a:off x="337853" y="4116471"/>
          <a:ext cx="2469882" cy="13721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Applied the function to each cell</a:t>
          </a:r>
        </a:p>
      </dsp:txBody>
      <dsp:txXfrm>
        <a:off x="378042" y="4156660"/>
        <a:ext cx="2389504" cy="12917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8D732-111D-48B4-9865-3BD64E8B178A}" type="datetimeFigureOut">
              <a:rPr lang="en-US" smtClean="0"/>
              <a:t>4/7/19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Shortened Title (Author)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1EA0F-5DF0-43BA-8D61-B322E08498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913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tabLst>
        <a:tab pos="457200" algn="l"/>
      </a:tabLs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B634CF1-BA75-408A-B5BF-AF1B18688D26}" type="slidenum">
              <a:rPr lang="en-US" altLang="en-US"/>
              <a:pPr eaLnBrk="1" hangingPunct="1"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60463" y="698500"/>
            <a:ext cx="4538662" cy="34036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813" y="4343400"/>
            <a:ext cx="5032375" cy="41132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67" tIns="44440" rIns="90467" bIns="44440" numCol="1" anchor="t" anchorCtr="0" compatLnSpc="1">
            <a:prstTxWarp prst="textNoShape">
              <a:avLst/>
            </a:prstTxWarp>
          </a:bodyPr>
          <a:lstStyle/>
          <a:p>
            <a:pPr defTabSz="931863" eaLnBrk="1" hangingPunct="1">
              <a:spcBef>
                <a:spcPct val="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43943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824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798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467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dirty="0"/>
              <a:t>How do location demographics impact housing prices? What is the impact of gentrification?  (Lead by Kent)</a:t>
            </a:r>
          </a:p>
          <a:p>
            <a:pPr fontAlgn="base"/>
            <a:r>
              <a:rPr lang="en-US" dirty="0"/>
              <a:t>What are the features of the houses &amp; properties that can impact the price of houses? We’ll look specifically at data from LA, Orange, and Ventura counties. (Lead by Kim)</a:t>
            </a:r>
          </a:p>
          <a:p>
            <a:pPr fontAlgn="base"/>
            <a:r>
              <a:rPr lang="en-US" dirty="0"/>
              <a:t>What is the impact of weather and/or environmental factors on housing prices? (Lead by Laura)</a:t>
            </a:r>
          </a:p>
          <a:p>
            <a:pPr fontAlgn="base"/>
            <a:r>
              <a:rPr lang="en-US" dirty="0"/>
              <a:t>What factors impact the decision to rent or buy? (Lead by Tim)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247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dirty="0"/>
              <a:t>How do location demographics impact housing prices? What is the impact of gentrification?  (Lead by Kent)</a:t>
            </a:r>
          </a:p>
          <a:p>
            <a:pPr fontAlgn="base"/>
            <a:r>
              <a:rPr lang="en-US" dirty="0"/>
              <a:t>What are the features of the houses &amp; properties that can impact the price of houses? We’ll look specifically at data from LA, Orange, and Ventura counties. (Lead by Kim)</a:t>
            </a:r>
          </a:p>
          <a:p>
            <a:pPr fontAlgn="base"/>
            <a:r>
              <a:rPr lang="en-US" dirty="0"/>
              <a:t>What is the impact of weather and/or environmental factors on housing prices? (Lead by Laura)</a:t>
            </a:r>
          </a:p>
          <a:p>
            <a:pPr fontAlgn="base"/>
            <a:r>
              <a:rPr lang="en-US" dirty="0"/>
              <a:t>What factors impact the decision to rent or buy? (Lead by Tim)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418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512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670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Sales Price to Monthly Payment conversion, payments are based on 4% interest rate and 30 year term</a:t>
            </a:r>
          </a:p>
          <a:p>
            <a:r>
              <a:rPr lang="en-US" dirty="0"/>
              <a:t>Monthly payment comparison does not factor down payment, property taxes, home maintenance </a:t>
            </a:r>
          </a:p>
          <a:p>
            <a:r>
              <a:rPr lang="en-US" dirty="0"/>
              <a:t>Population used does not reflect rural or suburban area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70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98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8158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857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53975"/>
            <a:ext cx="7772400" cy="646331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" y="2514600"/>
            <a:ext cx="4419600" cy="461665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26700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3299A-589E-41AB-91AB-C28182189A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809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DAF4B8F-2CB2-4D4A-936A-0528D4CE146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6485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52322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8768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463299A-589E-41AB-91AB-C28182189A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308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2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14.png"/><Relationship Id="rId10" Type="http://schemas.microsoft.com/office/2007/relationships/diagramDrawing" Target="../diagrams/drawing1.xml"/><Relationship Id="rId4" Type="http://schemas.openxmlformats.org/officeDocument/2006/relationships/image" Target="../media/image13.png"/><Relationship Id="rId9" Type="http://schemas.openxmlformats.org/officeDocument/2006/relationships/diagramColors" Target="../diagrams/colors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457200" y="6356350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400">
              <a:solidFill>
                <a:srgbClr val="404040"/>
              </a:solidFill>
            </a:endParaRPr>
          </a:p>
          <a:p>
            <a:pPr eaLnBrk="1" hangingPunct="1">
              <a:spcBef>
                <a:spcPct val="0"/>
              </a:spcBef>
            </a:pPr>
            <a:endParaRPr lang="en-US" altLang="en-US" sz="1400">
              <a:solidFill>
                <a:srgbClr val="404040"/>
              </a:solidFill>
            </a:endParaRPr>
          </a:p>
        </p:txBody>
      </p:sp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52400" y="2895600"/>
            <a:ext cx="3352800" cy="1697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5400" bIns="25400"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 dirty="0"/>
              <a:t>Kim Harrison</a:t>
            </a:r>
          </a:p>
          <a:p>
            <a:pPr>
              <a:spcBef>
                <a:spcPct val="0"/>
              </a:spcBef>
            </a:pPr>
            <a:r>
              <a:rPr lang="en-US" altLang="en-US" sz="2000" dirty="0"/>
              <a:t>Kent Hazen</a:t>
            </a:r>
          </a:p>
          <a:p>
            <a:pPr>
              <a:spcBef>
                <a:spcPct val="0"/>
              </a:spcBef>
            </a:pPr>
            <a:r>
              <a:rPr lang="en-US" altLang="en-US" sz="2000" dirty="0"/>
              <a:t>Tim Tang</a:t>
            </a:r>
          </a:p>
          <a:p>
            <a:pPr>
              <a:spcBef>
                <a:spcPct val="0"/>
              </a:spcBef>
            </a:pPr>
            <a:r>
              <a:rPr lang="en-US" altLang="en-US" sz="2000" dirty="0"/>
              <a:t>Laura De Morneau</a:t>
            </a:r>
          </a:p>
          <a:p>
            <a:pPr>
              <a:spcBef>
                <a:spcPct val="50000"/>
              </a:spcBef>
            </a:pPr>
            <a:r>
              <a:rPr lang="en-US" altLang="en-US" sz="1800" dirty="0"/>
              <a:t>9 April 2019</a:t>
            </a:r>
            <a:endParaRPr lang="en-US" altLang="en-US" dirty="0"/>
          </a:p>
        </p:txBody>
      </p:sp>
      <p:sp>
        <p:nvSpPr>
          <p:cNvPr id="3078" name="Text Box 5"/>
          <p:cNvSpPr txBox="1">
            <a:spLocks noChangeArrowheads="1"/>
          </p:cNvSpPr>
          <p:nvPr/>
        </p:nvSpPr>
        <p:spPr bwMode="auto">
          <a:xfrm>
            <a:off x="76201" y="76200"/>
            <a:ext cx="90678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sz="3600" dirty="0"/>
              <a:t>An Analysis of the Factors that Impact Housing Costs in the US</a:t>
            </a:r>
            <a:endParaRPr lang="en-US" altLang="en-US" sz="36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D806D1-BB6D-7744-8F8C-E67BE7CEE4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 r="7500"/>
          <a:stretch/>
        </p:blipFill>
        <p:spPr>
          <a:xfrm>
            <a:off x="4048291" y="925150"/>
            <a:ext cx="4839970" cy="281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3ABDF0-3418-6346-8F5C-C1205AF8FA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00"/>
          <a:stretch/>
        </p:blipFill>
        <p:spPr>
          <a:xfrm>
            <a:off x="4149021" y="3750989"/>
            <a:ext cx="4638509" cy="278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56518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Average house price was converted to mortgage payments using a function to compare buying versus renting</a:t>
            </a: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9E8597A2-1049-8F4C-86CC-6178482E9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8352" y="1400041"/>
            <a:ext cx="4051488" cy="130459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10DAB2-1839-A74E-8F7A-6AA83455B7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75" r="12974"/>
          <a:stretch/>
        </p:blipFill>
        <p:spPr>
          <a:xfrm>
            <a:off x="838200" y="3352800"/>
            <a:ext cx="4743039" cy="12742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59F742-D312-D148-97A0-1F5AA73CA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968" y="5274120"/>
            <a:ext cx="6086190" cy="1297635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67F2760D-B4BD-E642-AE6F-F611B01BC6BF}"/>
              </a:ext>
            </a:extLst>
          </p:cNvPr>
          <p:cNvSpPr/>
          <p:nvPr/>
        </p:nvSpPr>
        <p:spPr>
          <a:xfrm>
            <a:off x="2814539" y="2796117"/>
            <a:ext cx="603315" cy="5181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2D83FAC9-4C5A-914A-AC96-CAE54E135B68}"/>
              </a:ext>
            </a:extLst>
          </p:cNvPr>
          <p:cNvSpPr/>
          <p:nvPr/>
        </p:nvSpPr>
        <p:spPr>
          <a:xfrm>
            <a:off x="2814539" y="4719908"/>
            <a:ext cx="603315" cy="5181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10181F8B-9690-0442-8F30-8CA39B3B5F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1505065"/>
              </p:ext>
            </p:extLst>
          </p:nvPr>
        </p:nvGraphicFramePr>
        <p:xfrm>
          <a:off x="6096000" y="1245591"/>
          <a:ext cx="3145589" cy="5488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051058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Mortgage payments versus rental payments show if you should buy or rent in a given city</a:t>
            </a:r>
          </a:p>
        </p:txBody>
      </p:sp>
      <p:pic>
        <p:nvPicPr>
          <p:cNvPr id="11" name="Content Placeholder 21">
            <a:extLst>
              <a:ext uri="{FF2B5EF4-FFF2-40B4-BE49-F238E27FC236}">
                <a16:creationId xmlns:a16="http://schemas.microsoft.com/office/drawing/2014/main" id="{78BAC238-BF23-D74F-9850-1AD2A1866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1" y="1371600"/>
            <a:ext cx="8585198" cy="487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378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Mortgage payments versus rental payments show if you should buy or rent in a given city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7791237-02F0-E44B-8ACC-4184161D9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80" y="1371600"/>
            <a:ext cx="8679839" cy="493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610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Mortgage payments versus rental payments show if you should buy or rent in a given city</a:t>
            </a:r>
          </a:p>
        </p:txBody>
      </p:sp>
      <p:pic>
        <p:nvPicPr>
          <p:cNvPr id="6" name="Content Placeholder 21">
            <a:extLst>
              <a:ext uri="{FF2B5EF4-FFF2-40B4-BE49-F238E27FC236}">
                <a16:creationId xmlns:a16="http://schemas.microsoft.com/office/drawing/2014/main" id="{1CCFBFA0-C190-CD4F-80A8-DC0FBC6732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610"/>
          <a:stretch/>
        </p:blipFill>
        <p:spPr>
          <a:xfrm>
            <a:off x="196769" y="1524001"/>
            <a:ext cx="4111551" cy="2703485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81FAFD7F-8D7B-9942-A181-7329D2BA6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1524000"/>
            <a:ext cx="4572000" cy="270348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F58E7AE-C3CB-9543-8A52-66F90EFB0C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4419600"/>
            <a:ext cx="7848600" cy="1920526"/>
          </a:xfrm>
        </p:spPr>
        <p:txBody>
          <a:bodyPr/>
          <a:lstStyle/>
          <a:p>
            <a:r>
              <a:rPr lang="en-US" sz="1800" dirty="0"/>
              <a:t>Assumptions: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For Sales Price to Monthly Payment conversion, payments are based on 4% interest rate and 30 year 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Monthly payment comparison does not factor down payment, property taxes, home maintenance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Population used does not reflect rural or suburban area  </a:t>
            </a:r>
          </a:p>
        </p:txBody>
      </p:sp>
    </p:spTree>
    <p:extLst>
      <p:ext uri="{BB962C8B-B14F-4D97-AF65-F5344CB8AC3E}">
        <p14:creationId xmlns:p14="http://schemas.microsoft.com/office/powerpoint/2010/main" val="3228069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Rentals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F0076-A85C-3A4D-9847-9D79991C6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09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Layout data was analyzed for 2.9 million housing properties in 2016 for LA, Ventura, and Orange County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63B661-ACBC-4847-B59C-478A52C5D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47200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E57CC8-D8EF-4D44-833A-00543B3E8F03}"/>
              </a:ext>
            </a:extLst>
          </p:cNvPr>
          <p:cNvSpPr/>
          <p:nvPr/>
        </p:nvSpPr>
        <p:spPr>
          <a:xfrm>
            <a:off x="76200" y="1981200"/>
            <a:ext cx="243840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5C49C9-1B30-9E43-B434-03E18CF2929A}"/>
              </a:ext>
            </a:extLst>
          </p:cNvPr>
          <p:cNvSpPr/>
          <p:nvPr/>
        </p:nvSpPr>
        <p:spPr>
          <a:xfrm>
            <a:off x="4229100" y="1905000"/>
            <a:ext cx="24384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2.98M data points, 58 columns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76F57DC-BB60-4C47-8D99-307FD37EBE7A}"/>
              </a:ext>
            </a:extLst>
          </p:cNvPr>
          <p:cNvCxnSpPr>
            <a:stCxn id="10" idx="3"/>
          </p:cNvCxnSpPr>
          <p:nvPr/>
        </p:nvCxnSpPr>
        <p:spPr>
          <a:xfrm>
            <a:off x="2514600" y="2324100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41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Layout data was analyzed for 2.9 million housing properties in 2016 for LA, Ventura, and Orange County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F0076-A85C-3A4D-9847-9D79991C6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53017"/>
            <a:ext cx="4876800" cy="830997"/>
          </a:xfrm>
        </p:spPr>
        <p:txBody>
          <a:bodyPr/>
          <a:lstStyle/>
          <a:p>
            <a:r>
              <a:rPr lang="en-US" dirty="0"/>
              <a:t>Data cleanup showed many outliers that needed to be filtered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EFBB85-4945-E345-B2C8-02E42BD60D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99" r="7630"/>
          <a:stretch/>
        </p:blipFill>
        <p:spPr>
          <a:xfrm>
            <a:off x="482538" y="1304983"/>
            <a:ext cx="8178923" cy="424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94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In general, as the number of bedrooms increased, the average house value increased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1B61A4-DE9B-CD49-94B5-5923FD4270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75" r="9096"/>
          <a:stretch/>
        </p:blipFill>
        <p:spPr>
          <a:xfrm>
            <a:off x="81887" y="1653448"/>
            <a:ext cx="8760103" cy="355110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395CC53-45B4-3041-AED6-18A2C74EA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515" y="5047037"/>
            <a:ext cx="1371600" cy="461665"/>
          </a:xfrm>
        </p:spPr>
        <p:txBody>
          <a:bodyPr/>
          <a:lstStyle/>
          <a:p>
            <a:r>
              <a:rPr lang="en-US" dirty="0"/>
              <a:t>$271,563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8F9D8E-7924-1645-A1E6-8EE7804B797F}"/>
              </a:ext>
            </a:extLst>
          </p:cNvPr>
          <p:cNvSpPr txBox="1">
            <a:spLocks/>
          </p:cNvSpPr>
          <p:nvPr/>
        </p:nvSpPr>
        <p:spPr>
          <a:xfrm>
            <a:off x="2277083" y="5060835"/>
            <a:ext cx="13716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$332,724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E3F20F-66A4-B246-8429-471D3BFDF9D7}"/>
              </a:ext>
            </a:extLst>
          </p:cNvPr>
          <p:cNvSpPr txBox="1">
            <a:spLocks/>
          </p:cNvSpPr>
          <p:nvPr/>
        </p:nvSpPr>
        <p:spPr>
          <a:xfrm>
            <a:off x="3941670" y="5060836"/>
            <a:ext cx="13716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$388,880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6491F12-6349-9A40-9A05-A0FC65180F47}"/>
              </a:ext>
            </a:extLst>
          </p:cNvPr>
          <p:cNvSpPr txBox="1">
            <a:spLocks/>
          </p:cNvSpPr>
          <p:nvPr/>
        </p:nvSpPr>
        <p:spPr>
          <a:xfrm>
            <a:off x="5638285" y="5066973"/>
            <a:ext cx="13716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$475,325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D851A5A-E9AE-CE46-9B04-A3480A632415}"/>
              </a:ext>
            </a:extLst>
          </p:cNvPr>
          <p:cNvSpPr txBox="1">
            <a:spLocks/>
          </p:cNvSpPr>
          <p:nvPr/>
        </p:nvSpPr>
        <p:spPr>
          <a:xfrm>
            <a:off x="7240137" y="5060834"/>
            <a:ext cx="13716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$613,218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ED45EEF-7334-C64E-AD1E-906DB5FD0B44}"/>
              </a:ext>
            </a:extLst>
          </p:cNvPr>
          <p:cNvSpPr txBox="1">
            <a:spLocks/>
          </p:cNvSpPr>
          <p:nvPr/>
        </p:nvSpPr>
        <p:spPr>
          <a:xfrm>
            <a:off x="2277083" y="5542292"/>
            <a:ext cx="13716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+$61,161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1DBFD96-2858-6A4F-82B5-508F5E53E7C7}"/>
              </a:ext>
            </a:extLst>
          </p:cNvPr>
          <p:cNvSpPr txBox="1">
            <a:spLocks/>
          </p:cNvSpPr>
          <p:nvPr/>
        </p:nvSpPr>
        <p:spPr>
          <a:xfrm>
            <a:off x="3903956" y="5522498"/>
            <a:ext cx="13716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+$56,156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14EAAAD-A951-8744-B95F-CE985E07F9AB}"/>
              </a:ext>
            </a:extLst>
          </p:cNvPr>
          <p:cNvSpPr txBox="1">
            <a:spLocks/>
          </p:cNvSpPr>
          <p:nvPr/>
        </p:nvSpPr>
        <p:spPr>
          <a:xfrm>
            <a:off x="5638285" y="5504301"/>
            <a:ext cx="13716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+$86,445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F3BE4D9-0E6B-1F41-8434-6B8B968F1627}"/>
              </a:ext>
            </a:extLst>
          </p:cNvPr>
          <p:cNvSpPr txBox="1">
            <a:spLocks/>
          </p:cNvSpPr>
          <p:nvPr/>
        </p:nvSpPr>
        <p:spPr>
          <a:xfrm>
            <a:off x="7125010" y="5494905"/>
            <a:ext cx="1601853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+$137,893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2055574-C37A-3443-90E1-9A62B0DE9066}"/>
              </a:ext>
            </a:extLst>
          </p:cNvPr>
          <p:cNvSpPr txBox="1">
            <a:spLocks/>
          </p:cNvSpPr>
          <p:nvPr/>
        </p:nvSpPr>
        <p:spPr>
          <a:xfrm>
            <a:off x="-7961" y="5060833"/>
            <a:ext cx="76996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err="1"/>
              <a:t>Avg</a:t>
            </a:r>
            <a:r>
              <a:rPr lang="en-US" dirty="0"/>
              <a:t>: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2FC033F-BAB7-AF4C-AC4E-37080E503690}"/>
              </a:ext>
            </a:extLst>
          </p:cNvPr>
          <p:cNvSpPr txBox="1">
            <a:spLocks/>
          </p:cNvSpPr>
          <p:nvPr/>
        </p:nvSpPr>
        <p:spPr>
          <a:xfrm>
            <a:off x="884054" y="5542291"/>
            <a:ext cx="1387342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rgbClr val="FF0000"/>
                </a:solidFill>
              </a:rPr>
              <a:t>Increase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309849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Heatmaps were used to show the most common layouts, as well as the average price per layout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18EBD2-0426-3D40-AF84-23D433012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50" y="1447800"/>
            <a:ext cx="4457700" cy="445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002BAD-00E6-824F-A739-1DC0D1773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750" y="1447800"/>
            <a:ext cx="44577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71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002BAD-00E6-824F-A739-1DC0D1773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808970"/>
            <a:ext cx="5962650" cy="5962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Heatmaps were used to show the most common layouts, as well as the average price per layout</a:t>
            </a:r>
          </a:p>
        </p:txBody>
      </p:sp>
    </p:spTree>
    <p:extLst>
      <p:ext uri="{BB962C8B-B14F-4D97-AF65-F5344CB8AC3E}">
        <p14:creationId xmlns:p14="http://schemas.microsoft.com/office/powerpoint/2010/main" val="1638568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4F4A8E-67B5-9545-AA95-BFDE11E60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929537"/>
            <a:ext cx="2258704" cy="2258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55416-9ED6-0B4D-8BA4-8D2E5432F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Our approach was to utilize datasets from different sources to determine what factors impact housing prices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A2F6C-A448-2F4D-ACEA-674185E73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5801" y="3189199"/>
            <a:ext cx="3321470" cy="428318"/>
          </a:xfrm>
        </p:spPr>
        <p:txBody>
          <a:bodyPr/>
          <a:lstStyle/>
          <a:p>
            <a:r>
              <a:rPr lang="en-US" dirty="0"/>
              <a:t>Severe Weather Events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611D69-FB11-7848-A591-10ABBBEDC56A}"/>
              </a:ext>
            </a:extLst>
          </p:cNvPr>
          <p:cNvSpPr txBox="1">
            <a:spLocks/>
          </p:cNvSpPr>
          <p:nvPr/>
        </p:nvSpPr>
        <p:spPr>
          <a:xfrm>
            <a:off x="889948" y="6178211"/>
            <a:ext cx="2258704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Rent or Buy?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4AC531-3A1A-DD49-947D-48319A96017C}"/>
              </a:ext>
            </a:extLst>
          </p:cNvPr>
          <p:cNvSpPr txBox="1">
            <a:spLocks/>
          </p:cNvSpPr>
          <p:nvPr/>
        </p:nvSpPr>
        <p:spPr>
          <a:xfrm>
            <a:off x="914400" y="3155851"/>
            <a:ext cx="25146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Demographics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492813-517B-6D4D-B7AD-E67A298A79A5}"/>
              </a:ext>
            </a:extLst>
          </p:cNvPr>
          <p:cNvSpPr txBox="1">
            <a:spLocks/>
          </p:cNvSpPr>
          <p:nvPr/>
        </p:nvSpPr>
        <p:spPr>
          <a:xfrm>
            <a:off x="4967215" y="6178212"/>
            <a:ext cx="22098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House Layout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431F87-2C29-7443-828E-AE63FCE49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310" y="3929536"/>
            <a:ext cx="2258705" cy="22587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B9B9A8-DB2F-8A45-AF4A-5A40D3F4C5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261" y="1542065"/>
            <a:ext cx="2569707" cy="14684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4D3252-C5E5-B542-9EEF-A7F1C458A8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1438067"/>
            <a:ext cx="22098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6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002BAD-00E6-824F-A739-1DC0D1773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808970"/>
            <a:ext cx="5962650" cy="5962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Heatmaps were used to show the most common layouts, as well as the average price per layout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E4FF2D5-A719-A748-88E9-2DB154246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07" y="4800600"/>
            <a:ext cx="1771650" cy="830997"/>
          </a:xfrm>
          <a:ln>
            <a:solidFill>
              <a:srgbClr val="FF0000"/>
            </a:solidFill>
          </a:ln>
        </p:spPr>
        <p:txBody>
          <a:bodyPr/>
          <a:lstStyle/>
          <a:p>
            <a:pPr algn="ctr"/>
            <a:r>
              <a:rPr lang="en-US" dirty="0"/>
              <a:t>3BR, 2BA: $310,000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5EE4C7-4367-BD4A-955F-1319A617B5E0}"/>
              </a:ext>
            </a:extLst>
          </p:cNvPr>
          <p:cNvSpPr/>
          <p:nvPr/>
        </p:nvSpPr>
        <p:spPr>
          <a:xfrm>
            <a:off x="4435238" y="4114800"/>
            <a:ext cx="72390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095DEF-37D7-F444-8788-DF4B7983E3A6}"/>
              </a:ext>
            </a:extLst>
          </p:cNvPr>
          <p:cNvCxnSpPr/>
          <p:nvPr/>
        </p:nvCxnSpPr>
        <p:spPr>
          <a:xfrm flipH="1">
            <a:off x="259307" y="4114800"/>
            <a:ext cx="4175931" cy="685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77F3B-994B-044C-90E3-A25513B826A5}"/>
              </a:ext>
            </a:extLst>
          </p:cNvPr>
          <p:cNvCxnSpPr>
            <a:cxnSpLocks/>
          </p:cNvCxnSpPr>
          <p:nvPr/>
        </p:nvCxnSpPr>
        <p:spPr>
          <a:xfrm flipH="1">
            <a:off x="2030957" y="4819934"/>
            <a:ext cx="3128182" cy="8116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066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EC0A4-FCC9-9E41-8EB6-5A61671B0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C0A6E-A3DB-A944-9AE5-ECFEC0735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383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EC0A4-FCC9-9E41-8EB6-5A61671B0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Post-Mortem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C0A6E-A3DB-A944-9AE5-ECFEC0735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801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55416-9ED6-0B4D-8BA4-8D2E5432F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Our approach was to utilize datasets from different sources to determine what factors impact housing prices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A2F6C-A448-2F4D-ACEA-674185E73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5801" y="3189199"/>
            <a:ext cx="3321470" cy="428318"/>
          </a:xfrm>
        </p:spPr>
        <p:txBody>
          <a:bodyPr/>
          <a:lstStyle/>
          <a:p>
            <a:r>
              <a:rPr lang="en-US" dirty="0"/>
              <a:t>Severe Weather Events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611D69-FB11-7848-A591-10ABBBEDC56A}"/>
              </a:ext>
            </a:extLst>
          </p:cNvPr>
          <p:cNvSpPr txBox="1">
            <a:spLocks/>
          </p:cNvSpPr>
          <p:nvPr/>
        </p:nvSpPr>
        <p:spPr>
          <a:xfrm>
            <a:off x="889948" y="6178211"/>
            <a:ext cx="2258704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Rent or Buy?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4AC531-3A1A-DD49-947D-48319A96017C}"/>
              </a:ext>
            </a:extLst>
          </p:cNvPr>
          <p:cNvSpPr txBox="1">
            <a:spLocks/>
          </p:cNvSpPr>
          <p:nvPr/>
        </p:nvSpPr>
        <p:spPr>
          <a:xfrm>
            <a:off x="914400" y="3155851"/>
            <a:ext cx="25146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Demographics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492813-517B-6D4D-B7AD-E67A298A79A5}"/>
              </a:ext>
            </a:extLst>
          </p:cNvPr>
          <p:cNvSpPr txBox="1">
            <a:spLocks/>
          </p:cNvSpPr>
          <p:nvPr/>
        </p:nvSpPr>
        <p:spPr>
          <a:xfrm>
            <a:off x="4967215" y="6178212"/>
            <a:ext cx="22098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House Layout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9CFEE6-EBDB-CB43-8FC6-F7A56DC09865}"/>
              </a:ext>
            </a:extLst>
          </p:cNvPr>
          <p:cNvSpPr txBox="1"/>
          <p:nvPr/>
        </p:nvSpPr>
        <p:spPr>
          <a:xfrm>
            <a:off x="865564" y="1548191"/>
            <a:ext cx="2234252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How do location demographics impact housing prices?</a:t>
            </a:r>
            <a:endParaRPr lang="en-US" b="1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BE7EBA-CFC2-354A-9918-38CA0FC64CBA}"/>
              </a:ext>
            </a:extLst>
          </p:cNvPr>
          <p:cNvSpPr txBox="1"/>
          <p:nvPr/>
        </p:nvSpPr>
        <p:spPr>
          <a:xfrm>
            <a:off x="4482798" y="1548191"/>
            <a:ext cx="312277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What is the impact of weather and/or environmental factors on housing prices? </a:t>
            </a:r>
            <a:endParaRPr lang="en-US" b="1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BB6C5F-F029-4B4F-9762-E1F717D9F67A}"/>
              </a:ext>
            </a:extLst>
          </p:cNvPr>
          <p:cNvSpPr txBox="1"/>
          <p:nvPr/>
        </p:nvSpPr>
        <p:spPr>
          <a:xfrm>
            <a:off x="914400" y="4809550"/>
            <a:ext cx="2234252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Does it make more financial sense to rent or buy in a given city?</a:t>
            </a:r>
            <a:endParaRPr lang="en-US" b="1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F20887-200D-EA4B-8403-AA4493B64EEF}"/>
              </a:ext>
            </a:extLst>
          </p:cNvPr>
          <p:cNvSpPr txBox="1"/>
          <p:nvPr/>
        </p:nvSpPr>
        <p:spPr>
          <a:xfrm>
            <a:off x="4861848" y="4948049"/>
            <a:ext cx="258937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How does the layout of a house impact the price?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705142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55416-9ED6-0B4D-8BA4-8D2E5432F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Our approach was to utilize datasets from different sources to determine what factors impact housing prices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1EA7A7-1816-A446-BE49-F02EDAEBF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354637"/>
            <a:ext cx="2540000" cy="25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52C7F0-23D0-FA41-8744-A9BEE62C6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793" y="4693135"/>
            <a:ext cx="4571999" cy="16204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074D47-9CE3-5042-8654-43BC89382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1354637"/>
            <a:ext cx="2540000" cy="254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F3471FF-E93B-9E46-B24F-23539E7990C3}"/>
              </a:ext>
            </a:extLst>
          </p:cNvPr>
          <p:cNvSpPr txBox="1">
            <a:spLocks/>
          </p:cNvSpPr>
          <p:nvPr/>
        </p:nvSpPr>
        <p:spPr>
          <a:xfrm>
            <a:off x="645993" y="3977954"/>
            <a:ext cx="33528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House Prices, Amenities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EAEA02B-3046-3341-9F05-1F10E0B33F86}"/>
              </a:ext>
            </a:extLst>
          </p:cNvPr>
          <p:cNvSpPr txBox="1">
            <a:spLocks/>
          </p:cNvSpPr>
          <p:nvPr/>
        </p:nvSpPr>
        <p:spPr>
          <a:xfrm>
            <a:off x="4476469" y="3977953"/>
            <a:ext cx="33528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Demographic, City Info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BE2E6D-1820-3A45-B3E6-302D5BA91BCA}"/>
              </a:ext>
            </a:extLst>
          </p:cNvPr>
          <p:cNvSpPr txBox="1">
            <a:spLocks/>
          </p:cNvSpPr>
          <p:nvPr/>
        </p:nvSpPr>
        <p:spPr>
          <a:xfrm>
            <a:off x="2857500" y="6267492"/>
            <a:ext cx="33528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Weather Data</a:t>
            </a:r>
          </a:p>
        </p:txBody>
      </p:sp>
    </p:spTree>
    <p:extLst>
      <p:ext uri="{BB962C8B-B14F-4D97-AF65-F5344CB8AC3E}">
        <p14:creationId xmlns:p14="http://schemas.microsoft.com/office/powerpoint/2010/main" val="2206298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DDF67-63F9-BC4B-BF2C-461679DF6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While cleaning our data, we decided to select 10 target cities to analyze housing prices to answer our questions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E6BEF-7E8F-C34E-BBC5-9CB4C496B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12123"/>
            <a:ext cx="8839200" cy="44196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A112BC6-C18D-254B-8005-ADC662EBFF39}"/>
              </a:ext>
            </a:extLst>
          </p:cNvPr>
          <p:cNvSpPr txBox="1">
            <a:spLocks/>
          </p:cNvSpPr>
          <p:nvPr/>
        </p:nvSpPr>
        <p:spPr>
          <a:xfrm>
            <a:off x="7086600" y="3112323"/>
            <a:ext cx="251005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New York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E423C11-9B48-874F-AE30-EB54C8053C61}"/>
              </a:ext>
            </a:extLst>
          </p:cNvPr>
          <p:cNvSpPr txBox="1">
            <a:spLocks/>
          </p:cNvSpPr>
          <p:nvPr/>
        </p:nvSpPr>
        <p:spPr>
          <a:xfrm>
            <a:off x="1662183" y="3943956"/>
            <a:ext cx="251005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LA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F2C79C6-F5DF-4545-929F-08D6738EE305}"/>
              </a:ext>
            </a:extLst>
          </p:cNvPr>
          <p:cNvSpPr txBox="1">
            <a:spLocks/>
          </p:cNvSpPr>
          <p:nvPr/>
        </p:nvSpPr>
        <p:spPr>
          <a:xfrm>
            <a:off x="6400800" y="4864923"/>
            <a:ext cx="251005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Miami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29DCBF9-EFD5-D54D-A6D8-9EDF199B7B7B}"/>
              </a:ext>
            </a:extLst>
          </p:cNvPr>
          <p:cNvSpPr txBox="1">
            <a:spLocks/>
          </p:cNvSpPr>
          <p:nvPr/>
        </p:nvSpPr>
        <p:spPr>
          <a:xfrm>
            <a:off x="3349388" y="4597793"/>
            <a:ext cx="251005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Dallas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0378017-846B-4B4D-A632-F5D00D7A4C1D}"/>
              </a:ext>
            </a:extLst>
          </p:cNvPr>
          <p:cNvSpPr txBox="1">
            <a:spLocks/>
          </p:cNvSpPr>
          <p:nvPr/>
        </p:nvSpPr>
        <p:spPr>
          <a:xfrm>
            <a:off x="1143000" y="1512123"/>
            <a:ext cx="251005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Seattle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0CC4D59-289D-CA48-ADE4-A657B34D854B}"/>
              </a:ext>
            </a:extLst>
          </p:cNvPr>
          <p:cNvSpPr txBox="1">
            <a:spLocks/>
          </p:cNvSpPr>
          <p:nvPr/>
        </p:nvSpPr>
        <p:spPr>
          <a:xfrm>
            <a:off x="5974018" y="2351863"/>
            <a:ext cx="251005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Cleveland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BF2B975-F13F-3E4D-A4E3-3F0CE23A98E8}"/>
              </a:ext>
            </a:extLst>
          </p:cNvPr>
          <p:cNvSpPr txBox="1">
            <a:spLocks/>
          </p:cNvSpPr>
          <p:nvPr/>
        </p:nvSpPr>
        <p:spPr>
          <a:xfrm>
            <a:off x="5111651" y="2003164"/>
            <a:ext cx="251005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Chicago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B7C317E-98A1-B04D-9C23-46F3CD13CC6A}"/>
              </a:ext>
            </a:extLst>
          </p:cNvPr>
          <p:cNvSpPr txBox="1">
            <a:spLocks/>
          </p:cNvSpPr>
          <p:nvPr/>
        </p:nvSpPr>
        <p:spPr>
          <a:xfrm>
            <a:off x="6748248" y="3480620"/>
            <a:ext cx="251005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Philly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F970B98-3595-B34A-B3F1-8D4639A9EE57}"/>
              </a:ext>
            </a:extLst>
          </p:cNvPr>
          <p:cNvSpPr txBox="1">
            <a:spLocks/>
          </p:cNvSpPr>
          <p:nvPr/>
        </p:nvSpPr>
        <p:spPr>
          <a:xfrm>
            <a:off x="2162601" y="4248626"/>
            <a:ext cx="251005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Phoenix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92F5A7D-6876-9F48-9471-0E5C2B8860DE}"/>
              </a:ext>
            </a:extLst>
          </p:cNvPr>
          <p:cNvSpPr txBox="1">
            <a:spLocks/>
          </p:cNvSpPr>
          <p:nvPr/>
        </p:nvSpPr>
        <p:spPr>
          <a:xfrm>
            <a:off x="6428095" y="4046155"/>
            <a:ext cx="251005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Atlanta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97047E7-44EA-6A48-96C7-D9F8CD7A2BC7}"/>
              </a:ext>
            </a:extLst>
          </p:cNvPr>
          <p:cNvSpPr/>
          <p:nvPr/>
        </p:nvSpPr>
        <p:spPr>
          <a:xfrm>
            <a:off x="1752600" y="1973788"/>
            <a:ext cx="533400" cy="5289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4F37992-455E-C541-ACE4-F4D9020F757E}"/>
              </a:ext>
            </a:extLst>
          </p:cNvPr>
          <p:cNvSpPr/>
          <p:nvPr/>
        </p:nvSpPr>
        <p:spPr>
          <a:xfrm>
            <a:off x="2109147" y="3721923"/>
            <a:ext cx="533400" cy="5289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2AD9221-1232-4D4E-836D-FA43F3748B76}"/>
              </a:ext>
            </a:extLst>
          </p:cNvPr>
          <p:cNvSpPr/>
          <p:nvPr/>
        </p:nvSpPr>
        <p:spPr>
          <a:xfrm>
            <a:off x="2715904" y="3804391"/>
            <a:ext cx="533400" cy="5289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828922E-8B9A-4F45-B702-331DB1F9843E}"/>
              </a:ext>
            </a:extLst>
          </p:cNvPr>
          <p:cNvSpPr/>
          <p:nvPr/>
        </p:nvSpPr>
        <p:spPr>
          <a:xfrm>
            <a:off x="4139252" y="4068858"/>
            <a:ext cx="533400" cy="5289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5F5A554-42C1-3B45-8901-A3BD381B5DD0}"/>
              </a:ext>
            </a:extLst>
          </p:cNvPr>
          <p:cNvSpPr/>
          <p:nvPr/>
        </p:nvSpPr>
        <p:spPr>
          <a:xfrm>
            <a:off x="5932226" y="4612381"/>
            <a:ext cx="533400" cy="5289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919269D-84E7-8A48-8FE7-1C61077C4F5B}"/>
              </a:ext>
            </a:extLst>
          </p:cNvPr>
          <p:cNvSpPr/>
          <p:nvPr/>
        </p:nvSpPr>
        <p:spPr>
          <a:xfrm>
            <a:off x="5894695" y="3918372"/>
            <a:ext cx="533400" cy="5289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714E405-9AD6-ED45-B6CE-FEF0F4E31EC0}"/>
              </a:ext>
            </a:extLst>
          </p:cNvPr>
          <p:cNvSpPr/>
          <p:nvPr/>
        </p:nvSpPr>
        <p:spPr>
          <a:xfrm>
            <a:off x="6302989" y="3114555"/>
            <a:ext cx="533400" cy="5289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AB37EDC-2720-E643-9BD2-005D5D7D8174}"/>
              </a:ext>
            </a:extLst>
          </p:cNvPr>
          <p:cNvSpPr/>
          <p:nvPr/>
        </p:nvSpPr>
        <p:spPr>
          <a:xfrm>
            <a:off x="6428095" y="2939330"/>
            <a:ext cx="533400" cy="5289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9AD1E3F-1922-0D46-9020-EC74F7632FBD}"/>
              </a:ext>
            </a:extLst>
          </p:cNvPr>
          <p:cNvSpPr/>
          <p:nvPr/>
        </p:nvSpPr>
        <p:spPr>
          <a:xfrm>
            <a:off x="5141225" y="2767190"/>
            <a:ext cx="533400" cy="5289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BB77180-090C-134E-BD66-A7298CFF3817}"/>
              </a:ext>
            </a:extLst>
          </p:cNvPr>
          <p:cNvSpPr/>
          <p:nvPr/>
        </p:nvSpPr>
        <p:spPr>
          <a:xfrm>
            <a:off x="5730922" y="2856129"/>
            <a:ext cx="533400" cy="5289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5987BFC-B5C7-1747-9B63-10F339F8E4BE}"/>
              </a:ext>
            </a:extLst>
          </p:cNvPr>
          <p:cNvCxnSpPr/>
          <p:nvPr/>
        </p:nvCxnSpPr>
        <p:spPr>
          <a:xfrm flipH="1">
            <a:off x="5562600" y="2351863"/>
            <a:ext cx="112025" cy="41532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555137F-BD5D-7349-B740-B03C21505AE7}"/>
              </a:ext>
            </a:extLst>
          </p:cNvPr>
          <p:cNvSpPr txBox="1">
            <a:spLocks/>
          </p:cNvSpPr>
          <p:nvPr/>
        </p:nvSpPr>
        <p:spPr>
          <a:xfrm>
            <a:off x="76200" y="6035798"/>
            <a:ext cx="92964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Housing Price Snap Shot every 6 months over the last 10 years</a:t>
            </a:r>
          </a:p>
        </p:txBody>
      </p:sp>
    </p:spTree>
    <p:extLst>
      <p:ext uri="{BB962C8B-B14F-4D97-AF65-F5344CB8AC3E}">
        <p14:creationId xmlns:p14="http://schemas.microsoft.com/office/powerpoint/2010/main" val="3475705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Demographic 1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F910BE7-A195-AE4F-855C-5E6FCEA30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66800"/>
            <a:ext cx="7010400" cy="5257806"/>
          </a:xfrm>
        </p:spPr>
      </p:pic>
    </p:spTree>
    <p:extLst>
      <p:ext uri="{BB962C8B-B14F-4D97-AF65-F5344CB8AC3E}">
        <p14:creationId xmlns:p14="http://schemas.microsoft.com/office/powerpoint/2010/main" val="2756732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Demographic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F0076-A85C-3A4D-9847-9D79991C6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781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F0076-A85C-3A4D-9847-9D79991C6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11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F0076-A85C-3A4D-9847-9D79991C6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9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b="1"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1397</TotalTime>
  <Words>572</Words>
  <Application>Microsoft Macintosh PowerPoint</Application>
  <PresentationFormat>On-screen Show (4:3)</PresentationFormat>
  <Paragraphs>97</Paragraphs>
  <Slides>22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PowerPoint Presentation</vt:lpstr>
      <vt:lpstr>Our approach was to utilize datasets from different sources to determine what factors impact housing prices</vt:lpstr>
      <vt:lpstr>Our approach was to utilize datasets from different sources to determine what factors impact housing prices</vt:lpstr>
      <vt:lpstr>Our approach was to utilize datasets from different sources to determine what factors impact housing prices</vt:lpstr>
      <vt:lpstr>While cleaning our data, we decided to select 10 target cities to analyze housing prices to answer our questions</vt:lpstr>
      <vt:lpstr>Demographic 1</vt:lpstr>
      <vt:lpstr>Demographic 2</vt:lpstr>
      <vt:lpstr>Weather 1</vt:lpstr>
      <vt:lpstr>Weather 2</vt:lpstr>
      <vt:lpstr>Average house price was converted to mortgage payments using a function to compare buying versus renting</vt:lpstr>
      <vt:lpstr>Mortgage payments versus rental payments show if you should buy or rent in a given city</vt:lpstr>
      <vt:lpstr>Mortgage payments versus rental payments show if you should buy or rent in a given city</vt:lpstr>
      <vt:lpstr>Mortgage payments versus rental payments show if you should buy or rent in a given city</vt:lpstr>
      <vt:lpstr>Rentals 2</vt:lpstr>
      <vt:lpstr>Layout data was analyzed for 2.9 million housing properties in 2016 for LA, Ventura, and Orange County</vt:lpstr>
      <vt:lpstr>Layout data was analyzed for 2.9 million housing properties in 2016 for LA, Ventura, and Orange County</vt:lpstr>
      <vt:lpstr>In general, as the number of bedrooms increased, the average house value increased</vt:lpstr>
      <vt:lpstr>Heatmaps were used to show the most common layouts, as well as the average price per layout</vt:lpstr>
      <vt:lpstr>Heatmaps were used to show the most common layouts, as well as the average price per layout</vt:lpstr>
      <vt:lpstr>Heatmaps were used to show the most common layouts, as well as the average price per layout</vt:lpstr>
      <vt:lpstr>Summary</vt:lpstr>
      <vt:lpstr>Post-Mortem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borchern</dc:creator>
  <cp:lastModifiedBy>Microsoft Office User</cp:lastModifiedBy>
  <cp:revision>112</cp:revision>
  <dcterms:created xsi:type="dcterms:W3CDTF">2014-02-19T23:34:34Z</dcterms:created>
  <dcterms:modified xsi:type="dcterms:W3CDTF">2019-04-08T03:25:49Z</dcterms:modified>
</cp:coreProperties>
</file>